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266" r:id="rId3"/>
    <p:sldId id="267" r:id="rId4"/>
    <p:sldId id="256" r:id="rId5"/>
    <p:sldId id="294" r:id="rId6"/>
    <p:sldId id="285" r:id="rId7"/>
    <p:sldId id="283" r:id="rId8"/>
    <p:sldId id="284" r:id="rId9"/>
    <p:sldId id="306" r:id="rId10"/>
    <p:sldId id="307" r:id="rId11"/>
    <p:sldId id="308" r:id="rId12"/>
    <p:sldId id="328" r:id="rId13"/>
    <p:sldId id="259" r:id="rId14"/>
    <p:sldId id="310" r:id="rId15"/>
    <p:sldId id="317" r:id="rId16"/>
    <p:sldId id="312" r:id="rId17"/>
    <p:sldId id="313" r:id="rId18"/>
    <p:sldId id="314" r:id="rId19"/>
    <p:sldId id="315" r:id="rId20"/>
    <p:sldId id="316" r:id="rId21"/>
    <p:sldId id="281" r:id="rId22"/>
    <p:sldId id="260" r:id="rId23"/>
    <p:sldId id="258" r:id="rId24"/>
    <p:sldId id="327"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1B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 sentence</a:t>
            </a:r>
            <a:endParaRPr lang="en-US" altLang="zh-CN"/>
          </a:p>
        </p:txBody>
      </p:sp>
      <p:sp>
        <p:nvSpPr>
          <p:cNvPr id="3" name="内容占位符 2"/>
          <p:cNvSpPr>
            <a:spLocks noGrp="1"/>
          </p:cNvSpPr>
          <p:nvPr>
            <p:ph idx="1"/>
          </p:nvPr>
        </p:nvSpPr>
        <p:spPr>
          <a:xfrm>
            <a:off x="838200" y="1691640"/>
            <a:ext cx="10515600" cy="4485640"/>
          </a:xfrm>
        </p:spPr>
        <p:txBody>
          <a:bodyPr>
            <a:normAutofit lnSpcReduction="10000"/>
          </a:bodyPr>
          <a:p>
            <a:r>
              <a:rPr lang="en-US" altLang="zh-CN" sz="3600"/>
              <a:t>contains a </a:t>
            </a:r>
            <a:r>
              <a:rPr lang="en-US" altLang="zh-CN" sz="3600">
                <a:solidFill>
                  <a:srgbClr val="FF0000"/>
                </a:solidFill>
              </a:rPr>
              <a:t>finite verb</a:t>
            </a:r>
            <a:r>
              <a:rPr lang="en-US" altLang="zh-CN" sz="3600"/>
              <a:t> and a </a:t>
            </a:r>
            <a:r>
              <a:rPr lang="en-US" altLang="zh-CN" sz="3600">
                <a:gradFill>
                  <a:gsLst>
                    <a:gs pos="0">
                      <a:srgbClr val="14CD68"/>
                    </a:gs>
                    <a:gs pos="100000">
                      <a:srgbClr val="0B6E38"/>
                    </a:gs>
                  </a:gsLst>
                  <a:lin scaled="0"/>
                </a:gradFill>
              </a:rPr>
              <a:t>subject</a:t>
            </a:r>
            <a:r>
              <a:rPr lang="en-US" altLang="zh-CN" sz="3600"/>
              <a:t> of this verb</a:t>
            </a:r>
            <a:endParaRPr lang="en-US" altLang="zh-CN" sz="3600"/>
          </a:p>
          <a:p>
            <a:r>
              <a:rPr lang="en-US" altLang="zh-CN" sz="3600"/>
              <a:t>contains at least one main clause</a:t>
            </a:r>
            <a:endParaRPr lang="en-US" altLang="zh-CN" sz="3600"/>
          </a:p>
          <a:p>
            <a:endParaRPr lang="en-US" altLang="zh-CN"/>
          </a:p>
          <a:p>
            <a:pPr marL="457200" lvl="1" indent="0">
              <a:buNone/>
            </a:pPr>
            <a:r>
              <a:rPr lang="en-US" altLang="zh-CN" sz="3200">
                <a:solidFill>
                  <a:srgbClr val="401BC0"/>
                </a:solidFill>
                <a:sym typeface="+mn-ea"/>
              </a:rPr>
              <a:t>1. a simple sentence</a:t>
            </a:r>
            <a:endParaRPr lang="en-US" altLang="zh-CN" sz="3200">
              <a:solidFill>
                <a:srgbClr val="401BC0"/>
              </a:solidFill>
              <a:sym typeface="+mn-ea"/>
            </a:endParaRPr>
          </a:p>
          <a:p>
            <a:pPr marL="457200" lvl="1" indent="0">
              <a:buNone/>
            </a:pPr>
            <a:r>
              <a:rPr lang="en-US" altLang="zh-CN" sz="3200">
                <a:sym typeface="+mn-ea"/>
              </a:rPr>
              <a:t>e.g. “</a:t>
            </a:r>
            <a:r>
              <a:rPr lang="en-US" altLang="zh-CN" sz="3200">
                <a:gradFill>
                  <a:gsLst>
                    <a:gs pos="0">
                      <a:srgbClr val="14CD68"/>
                    </a:gs>
                    <a:gs pos="100000">
                      <a:srgbClr val="035C7D"/>
                    </a:gs>
                  </a:gsLst>
                  <a:lin scaled="0"/>
                </a:gradFill>
                <a:sym typeface="+mn-ea"/>
              </a:rPr>
              <a:t>You</a:t>
            </a:r>
            <a:r>
              <a:rPr lang="en-US" altLang="zh-CN" sz="3200">
                <a:sym typeface="+mn-ea"/>
              </a:rPr>
              <a:t> </a:t>
            </a:r>
            <a:r>
              <a:rPr lang="en-US" altLang="zh-CN" sz="3200">
                <a:solidFill>
                  <a:srgbClr val="FF0000"/>
                </a:solidFill>
                <a:sym typeface="+mn-ea"/>
              </a:rPr>
              <a:t>turn</a:t>
            </a:r>
            <a:r>
              <a:rPr lang="en-US" altLang="zh-CN" sz="3200">
                <a:sym typeface="+mn-ea"/>
              </a:rPr>
              <a:t> right at the crossroads.”</a:t>
            </a:r>
            <a:endParaRPr lang="en-US" altLang="zh-CN" sz="3200">
              <a:sym typeface="+mn-ea"/>
            </a:endParaRPr>
          </a:p>
          <a:p>
            <a:pPr marL="457200" lvl="1" indent="0">
              <a:buNone/>
            </a:pPr>
            <a:endParaRPr lang="en-US" altLang="zh-CN" sz="3200"/>
          </a:p>
          <a:p>
            <a:pPr marL="457200" lvl="1" indent="0">
              <a:buNone/>
            </a:pPr>
            <a:r>
              <a:rPr lang="en-US" altLang="zh-CN" sz="3200">
                <a:solidFill>
                  <a:srgbClr val="401BC0"/>
                </a:solidFill>
                <a:sym typeface="+mn-ea"/>
              </a:rPr>
              <a:t>2. a compound sentence</a:t>
            </a:r>
            <a:endParaRPr lang="en-US" altLang="zh-CN" sz="3200">
              <a:solidFill>
                <a:srgbClr val="401BC0"/>
              </a:solidFill>
              <a:sym typeface="+mn-ea"/>
            </a:endParaRPr>
          </a:p>
          <a:p>
            <a:pPr marL="457200" lvl="1" indent="0">
              <a:buNone/>
            </a:pPr>
            <a:r>
              <a:rPr lang="en-US" altLang="zh-CN" sz="3200">
                <a:sym typeface="+mn-ea"/>
              </a:rPr>
              <a:t>e.g. “</a:t>
            </a:r>
            <a:r>
              <a:rPr lang="en-US" altLang="zh-CN" sz="3200">
                <a:gradFill>
                  <a:gsLst>
                    <a:gs pos="0">
                      <a:srgbClr val="14CD68"/>
                    </a:gs>
                    <a:gs pos="100000">
                      <a:srgbClr val="035C7D"/>
                    </a:gs>
                  </a:gsLst>
                  <a:lin scaled="0"/>
                </a:gradFill>
                <a:sym typeface="+mn-ea"/>
              </a:rPr>
              <a:t>You</a:t>
            </a:r>
            <a:r>
              <a:rPr lang="en-US" altLang="zh-CN" sz="3200">
                <a:sym typeface="+mn-ea"/>
              </a:rPr>
              <a:t> </a:t>
            </a:r>
            <a:r>
              <a:rPr lang="en-US" altLang="zh-CN" sz="3200">
                <a:solidFill>
                  <a:srgbClr val="FF0000"/>
                </a:solidFill>
                <a:sym typeface="+mn-ea"/>
              </a:rPr>
              <a:t>turn</a:t>
            </a:r>
            <a:r>
              <a:rPr lang="en-US" altLang="zh-CN" sz="3200">
                <a:sym typeface="+mn-ea"/>
              </a:rPr>
              <a:t> right at the crossroads </a:t>
            </a:r>
            <a:r>
              <a:rPr lang="en-US" altLang="zh-CN" sz="3200" b="1">
                <a:solidFill>
                  <a:srgbClr val="FFC000"/>
                </a:solidFill>
                <a:sym typeface="+mn-ea"/>
              </a:rPr>
              <a:t>and</a:t>
            </a:r>
            <a:r>
              <a:rPr lang="en-US" altLang="zh-CN" sz="3200">
                <a:sym typeface="+mn-ea"/>
              </a:rPr>
              <a:t> then </a:t>
            </a:r>
            <a:r>
              <a:rPr lang="en-US" altLang="zh-CN" sz="3200">
                <a:solidFill>
                  <a:srgbClr val="FF0000"/>
                </a:solidFill>
                <a:sym typeface="+mn-ea"/>
              </a:rPr>
              <a:t>carry on</a:t>
            </a:r>
            <a:r>
              <a:rPr lang="en-US" altLang="zh-CN" sz="3200">
                <a:sym typeface="+mn-ea"/>
              </a:rPr>
              <a:t> for another 100 metres.”</a:t>
            </a:r>
            <a:endParaRPr lang="en-US" altLang="zh-CN" sz="3200"/>
          </a:p>
          <a:p>
            <a:pPr marL="457200" lvl="1" indent="0">
              <a:buNone/>
            </a:pPr>
            <a:endParaRPr lang="en-US" altLang="zh-CN" sz="2800"/>
          </a:p>
          <a:p>
            <a:endParaRPr lang="en-US" altLang="zh-CN"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Step 3: organise your ideas into paragraphs</a:t>
            </a:r>
            <a:endParaRPr lang="en-US" altLang="zh-CN"/>
          </a:p>
        </p:txBody>
      </p:sp>
      <p:sp>
        <p:nvSpPr>
          <p:cNvPr id="4" name="内容占位符 3"/>
          <p:cNvSpPr>
            <a:spLocks noGrp="1"/>
          </p:cNvSpPr>
          <p:nvPr>
            <p:ph sz="half" idx="1"/>
          </p:nvPr>
        </p:nvSpPr>
        <p:spPr>
          <a:xfrm>
            <a:off x="516255" y="1584960"/>
            <a:ext cx="5181600" cy="4592320"/>
          </a:xfrm>
        </p:spPr>
        <p:txBody>
          <a:bodyPr>
            <a:normAutofit lnSpcReduction="10000"/>
          </a:bodyPr>
          <a:p>
            <a:r>
              <a:rPr lang="en-US" altLang="zh-CN" sz="3200" i="1">
                <a:gradFill>
                  <a:gsLst>
                    <a:gs pos="0">
                      <a:srgbClr val="007BD3"/>
                    </a:gs>
                    <a:gs pos="100000">
                      <a:srgbClr val="034373"/>
                    </a:gs>
                  </a:gsLst>
                  <a:lin scaled="0"/>
                </a:gradFill>
              </a:rPr>
              <a:t>For: the internet helps us to stay connected</a:t>
            </a:r>
            <a:endParaRPr lang="en-US" altLang="zh-CN" sz="3200" i="1">
              <a:gradFill>
                <a:gsLst>
                  <a:gs pos="0">
                    <a:srgbClr val="007BD3"/>
                  </a:gs>
                  <a:gs pos="100000">
                    <a:srgbClr val="034373"/>
                  </a:gs>
                </a:gsLst>
                <a:lin scaled="0"/>
              </a:gradFill>
            </a:endParaRPr>
          </a:p>
          <a:p>
            <a:r>
              <a:rPr lang="en-US" altLang="zh-CN" sz="3200">
                <a:sym typeface="+mn-ea"/>
              </a:rPr>
              <a:t>7. My cousin traveled for a year but kept in touch with his family every day.</a:t>
            </a:r>
            <a:endParaRPr lang="en-US" altLang="zh-CN" sz="3200">
              <a:sym typeface="+mn-ea"/>
            </a:endParaRPr>
          </a:p>
          <a:p>
            <a:r>
              <a:rPr lang="en-US" altLang="zh-CN" sz="3200">
                <a:sym typeface="+mn-ea"/>
              </a:rPr>
              <a:t>9. Through the internet, we can share memories with people who are far away. </a:t>
            </a:r>
            <a:endParaRPr lang="en-US" altLang="zh-CN" sz="3200">
              <a:sym typeface="+mn-ea"/>
            </a:endParaRPr>
          </a:p>
          <a:p>
            <a:endParaRPr lang="en-US" altLang="zh-CN"/>
          </a:p>
          <a:p>
            <a:endParaRPr lang="en-US" altLang="zh-CN"/>
          </a:p>
        </p:txBody>
      </p:sp>
      <p:sp>
        <p:nvSpPr>
          <p:cNvPr id="5" name="内容占位符 4"/>
          <p:cNvSpPr>
            <a:spLocks noGrp="1"/>
          </p:cNvSpPr>
          <p:nvPr>
            <p:ph sz="half" idx="2"/>
          </p:nvPr>
        </p:nvSpPr>
        <p:spPr>
          <a:xfrm>
            <a:off x="5883275" y="1584960"/>
            <a:ext cx="5856605" cy="4801235"/>
          </a:xfrm>
        </p:spPr>
        <p:txBody>
          <a:bodyPr>
            <a:noAutofit/>
          </a:bodyPr>
          <a:p>
            <a:r>
              <a:rPr lang="en-US" altLang="zh-CN" sz="3200" i="1">
                <a:gradFill>
                  <a:gsLst>
                    <a:gs pos="0">
                      <a:srgbClr val="007BD3"/>
                    </a:gs>
                    <a:gs pos="100000">
                      <a:srgbClr val="034373"/>
                    </a:gs>
                  </a:gsLst>
                  <a:lin scaled="0"/>
                </a:gradFill>
              </a:rPr>
              <a:t>Against: the internet isolates us</a:t>
            </a:r>
            <a:endParaRPr lang="en-US" altLang="zh-CN" sz="3200" i="1">
              <a:gradFill>
                <a:gsLst>
                  <a:gs pos="0">
                    <a:srgbClr val="007BD3"/>
                  </a:gs>
                  <a:gs pos="100000">
                    <a:srgbClr val="034373"/>
                  </a:gs>
                </a:gsLst>
                <a:lin scaled="0"/>
              </a:gradFill>
            </a:endParaRPr>
          </a:p>
          <a:p>
            <a:r>
              <a:rPr lang="en-US" altLang="zh-CN" sz="3200">
                <a:sym typeface="+mn-ea"/>
              </a:rPr>
              <a:t> 1. Instant communication means that it is difficult to escape from work.</a:t>
            </a:r>
            <a:endParaRPr lang="en-US" altLang="zh-CN" sz="3200"/>
          </a:p>
          <a:p>
            <a:r>
              <a:rPr lang="en-US" altLang="zh-CN" sz="3200">
                <a:sym typeface="+mn-ea"/>
              </a:rPr>
              <a:t>4. A friend uses a socio-networking site a great deal but we rarely see her.</a:t>
            </a:r>
            <a:endParaRPr lang="en-US" altLang="zh-CN" sz="3200">
              <a:sym typeface="+mn-ea"/>
            </a:endParaRPr>
          </a:p>
          <a:p>
            <a:r>
              <a:rPr lang="en-US" altLang="zh-CN" sz="3200">
                <a:sym typeface="+mn-ea"/>
              </a:rPr>
              <a:t>5. Virtual friends  made on the internet cannot be compared to our actual friends and family.</a:t>
            </a:r>
            <a:endParaRPr lang="en-US" altLang="zh-CN" sz="3200"/>
          </a:p>
          <a:p>
            <a:endParaRPr lang="en-US" altLang="zh-CN"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additive="base">
                                        <p:cTn id="3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sz="3600">
                <a:sym typeface="+mn-ea"/>
              </a:rPr>
              <a:t>Don't be afraid to </a:t>
            </a:r>
            <a:r>
              <a:rPr lang="en-US" altLang="zh-CN" sz="3600">
                <a:solidFill>
                  <a:srgbClr val="00B0F0"/>
                </a:solidFill>
                <a:sym typeface="+mn-ea"/>
              </a:rPr>
              <a:t>change</a:t>
            </a:r>
            <a:r>
              <a:rPr lang="en-US" altLang="zh-CN" sz="3600">
                <a:sym typeface="+mn-ea"/>
              </a:rPr>
              <a:t> the order of your points.</a:t>
            </a:r>
            <a:endParaRPr lang="en-US" altLang="zh-CN" sz="3600"/>
          </a:p>
          <a:p>
            <a:endParaRPr lang="en-US" altLang="zh-CN" sz="3600"/>
          </a:p>
          <a:p>
            <a:r>
              <a:rPr lang="en-US" altLang="zh-CN" sz="3600">
                <a:sym typeface="+mn-ea"/>
              </a:rPr>
              <a:t>Don't automatically think your first ideas are the best.</a:t>
            </a:r>
            <a:endParaRPr lang="en-US" altLang="zh-CN" sz="3600"/>
          </a:p>
          <a:p>
            <a:endParaRPr lang="en-US" altLang="zh-CN" sz="3600"/>
          </a:p>
          <a:p>
            <a:r>
              <a:rPr lang="en-US" altLang="zh-CN" sz="3600">
                <a:sym typeface="+mn-ea"/>
              </a:rPr>
              <a:t>Don't be afraid to spend time on </a:t>
            </a:r>
            <a:r>
              <a:rPr lang="en-US" altLang="zh-CN" sz="3600">
                <a:solidFill>
                  <a:srgbClr val="00B0F0"/>
                </a:solidFill>
                <a:sym typeface="+mn-ea"/>
              </a:rPr>
              <a:t>planning</a:t>
            </a:r>
            <a:r>
              <a:rPr lang="en-US" altLang="zh-CN" sz="3600">
                <a:sym typeface="+mn-ea"/>
              </a:rPr>
              <a:t>!</a:t>
            </a:r>
            <a:endParaRPr lang="en-US" altLang="zh-CN" sz="3600"/>
          </a:p>
          <a:p>
            <a:endParaRPr lang="zh-CN" altLang="en-US" sz="3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rgbClr val="C00000"/>
                </a:solidFill>
              </a:rPr>
              <a:t>Step 4: Structure</a:t>
            </a:r>
            <a:r>
              <a:rPr lang="en-US" altLang="zh-CN"/>
              <a:t> your writing</a:t>
            </a:r>
            <a:endParaRPr lang="en-US" altLang="zh-CN"/>
          </a:p>
        </p:txBody>
      </p:sp>
      <p:sp>
        <p:nvSpPr>
          <p:cNvPr id="3" name="内容占位符 2"/>
          <p:cNvSpPr>
            <a:spLocks noGrp="1"/>
          </p:cNvSpPr>
          <p:nvPr>
            <p:ph idx="1"/>
          </p:nvPr>
        </p:nvSpPr>
        <p:spPr/>
        <p:txBody>
          <a:bodyPr/>
          <a:p>
            <a:r>
              <a:rPr lang="en-US" altLang="zh-CN" sz="3600"/>
              <a:t>Introduction: your opinion</a:t>
            </a:r>
            <a:endParaRPr lang="en-US" altLang="zh-CN" sz="3600"/>
          </a:p>
          <a:p>
            <a:endParaRPr lang="en-US" altLang="zh-CN" sz="3600"/>
          </a:p>
          <a:p>
            <a:r>
              <a:rPr lang="en-US" altLang="zh-CN" sz="3600"/>
              <a:t>Main body of explanation/ argument</a:t>
            </a:r>
            <a:endParaRPr lang="en-US" altLang="zh-CN" sz="3600"/>
          </a:p>
          <a:p>
            <a:endParaRPr lang="en-US" altLang="zh-CN" sz="3600"/>
          </a:p>
          <a:p>
            <a:r>
              <a:rPr lang="en-US" altLang="zh-CN" sz="3600"/>
              <a:t>Conclusion</a:t>
            </a:r>
            <a:endParaRPr lang="en-US" altLang="zh-CN"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Introduction</a:t>
            </a:r>
            <a:endParaRPr lang="en-US" altLang="zh-CN"/>
          </a:p>
        </p:txBody>
      </p:sp>
      <p:sp>
        <p:nvSpPr>
          <p:cNvPr id="3" name="内容占位符 2"/>
          <p:cNvSpPr>
            <a:spLocks noGrp="1"/>
          </p:cNvSpPr>
          <p:nvPr>
            <p:ph idx="1"/>
          </p:nvPr>
        </p:nvSpPr>
        <p:spPr>
          <a:xfrm>
            <a:off x="838200" y="4784725"/>
            <a:ext cx="10515600" cy="1344295"/>
          </a:xfrm>
        </p:spPr>
        <p:txBody>
          <a:bodyPr>
            <a:noAutofit/>
          </a:bodyPr>
          <a:p>
            <a:pPr marL="0" indent="0">
              <a:buNone/>
            </a:pPr>
            <a:r>
              <a:rPr lang="en-US" altLang="zh-CN" sz="3200">
                <a:solidFill>
                  <a:srgbClr val="0070C0"/>
                </a:solidFill>
              </a:rPr>
              <a:t>The internet is a wonderful tool that helps us to </a:t>
            </a:r>
            <a:r>
              <a:rPr lang="en-US" altLang="zh-CN" sz="3200" u="sng">
                <a:solidFill>
                  <a:srgbClr val="0070C0"/>
                </a:solidFill>
              </a:rPr>
              <a:t>stay connected with each other</a:t>
            </a:r>
            <a:r>
              <a:rPr lang="en-US" altLang="zh-CN" sz="3200">
                <a:solidFill>
                  <a:srgbClr val="0070C0"/>
                </a:solidFill>
              </a:rPr>
              <a:t> </a:t>
            </a:r>
            <a:r>
              <a:rPr lang="en-US" altLang="zh-CN" sz="3200" u="sng">
                <a:solidFill>
                  <a:srgbClr val="0070C0"/>
                </a:solidFill>
              </a:rPr>
              <a:t>no matter where we are</a:t>
            </a:r>
            <a:r>
              <a:rPr lang="en-US" altLang="zh-CN" sz="3200">
                <a:solidFill>
                  <a:srgbClr val="0070C0"/>
                </a:solidFill>
              </a:rPr>
              <a:t>. </a:t>
            </a:r>
            <a:r>
              <a:rPr lang="en-US" altLang="zh-CN" sz="3200" u="sng">
                <a:solidFill>
                  <a:srgbClr val="0070C0"/>
                </a:solidFill>
              </a:rPr>
              <a:t>On the other hand</a:t>
            </a:r>
            <a:r>
              <a:rPr lang="en-US" altLang="zh-CN" sz="3200">
                <a:solidFill>
                  <a:srgbClr val="0070C0"/>
                </a:solidFill>
              </a:rPr>
              <a:t>, some websites </a:t>
            </a:r>
            <a:r>
              <a:rPr lang="en-US" altLang="zh-CN" sz="3200" u="sng">
                <a:solidFill>
                  <a:srgbClr val="0070C0"/>
                </a:solidFill>
              </a:rPr>
              <a:t>encourage us not to socialise</a:t>
            </a:r>
            <a:r>
              <a:rPr lang="en-US" altLang="zh-CN" sz="3200">
                <a:solidFill>
                  <a:srgbClr val="0070C0"/>
                </a:solidFill>
              </a:rPr>
              <a:t>.</a:t>
            </a:r>
            <a:r>
              <a:rPr lang="en-US" altLang="zh-CN" sz="3200">
                <a:gradFill>
                  <a:gsLst>
                    <a:gs pos="0">
                      <a:srgbClr val="14CD68"/>
                    </a:gs>
                    <a:gs pos="100000">
                      <a:srgbClr val="035C7D"/>
                    </a:gs>
                  </a:gsLst>
                  <a:lin scaled="0"/>
                </a:gradFill>
              </a:rPr>
              <a:t> </a:t>
            </a:r>
            <a:endParaRPr lang="en-US" altLang="zh-CN" sz="3200">
              <a:gradFill>
                <a:gsLst>
                  <a:gs pos="0">
                    <a:srgbClr val="14CD68"/>
                  </a:gs>
                  <a:gs pos="100000">
                    <a:srgbClr val="035C7D"/>
                  </a:gs>
                </a:gsLst>
                <a:lin scaled="0"/>
              </a:gradFill>
            </a:endParaRPr>
          </a:p>
        </p:txBody>
      </p:sp>
      <p:pic>
        <p:nvPicPr>
          <p:cNvPr id="4" name="内容占位符 3"/>
          <p:cNvPicPr>
            <a:picLocks noChangeAspect="1"/>
          </p:cNvPicPr>
          <p:nvPr/>
        </p:nvPicPr>
        <p:blipFill>
          <a:blip r:embed="rId1"/>
          <a:stretch>
            <a:fillRect/>
          </a:stretch>
        </p:blipFill>
        <p:spPr>
          <a:xfrm>
            <a:off x="838200" y="1477010"/>
            <a:ext cx="9586595" cy="3195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Do not copy words from the question</a:t>
            </a:r>
            <a:endParaRPr lang="en-US" altLang="zh-CN"/>
          </a:p>
        </p:txBody>
      </p:sp>
      <p:sp>
        <p:nvSpPr>
          <p:cNvPr id="3" name="内容占位符 2"/>
          <p:cNvSpPr>
            <a:spLocks noGrp="1"/>
          </p:cNvSpPr>
          <p:nvPr>
            <p:ph idx="1"/>
          </p:nvPr>
        </p:nvSpPr>
        <p:spPr>
          <a:xfrm>
            <a:off x="596900" y="1690370"/>
            <a:ext cx="10756900" cy="4631690"/>
          </a:xfrm>
        </p:spPr>
        <p:txBody>
          <a:bodyPr>
            <a:noAutofit/>
          </a:bodyPr>
          <a:p>
            <a:r>
              <a:rPr lang="en-US" altLang="zh-CN" sz="3200"/>
              <a:t>use a </a:t>
            </a:r>
            <a:r>
              <a:rPr lang="en-US" altLang="zh-CN" sz="3200">
                <a:solidFill>
                  <a:srgbClr val="0070C0"/>
                </a:solidFill>
              </a:rPr>
              <a:t>synonym</a:t>
            </a:r>
            <a:r>
              <a:rPr lang="en-US" altLang="zh-CN" sz="3200"/>
              <a:t> of the words in the question</a:t>
            </a:r>
            <a:endParaRPr lang="en-US" altLang="zh-CN" sz="3200"/>
          </a:p>
          <a:p>
            <a:r>
              <a:rPr lang="en-US" altLang="zh-CN" sz="3200"/>
              <a:t>change the </a:t>
            </a:r>
            <a:r>
              <a:rPr lang="en-US" altLang="zh-CN" sz="3200">
                <a:solidFill>
                  <a:srgbClr val="0070C0"/>
                </a:solidFill>
              </a:rPr>
              <a:t>form</a:t>
            </a:r>
            <a:r>
              <a:rPr lang="en-US" altLang="zh-CN" sz="3200"/>
              <a:t> of a word</a:t>
            </a:r>
            <a:endParaRPr lang="en-US" altLang="zh-CN" sz="3200"/>
          </a:p>
          <a:p>
            <a:endParaRPr lang="en-US" altLang="zh-CN" sz="3200"/>
          </a:p>
          <a:p>
            <a:r>
              <a:rPr lang="en-US" altLang="zh-CN" sz="3200" i="1">
                <a:sym typeface="+mn-ea"/>
              </a:rPr>
              <a:t>keep in touch</a:t>
            </a:r>
            <a:endParaRPr lang="en-US" altLang="zh-CN" sz="3200" i="1"/>
          </a:p>
          <a:p>
            <a:r>
              <a:rPr lang="en-US" altLang="zh-CN" sz="3200" i="1">
                <a:sym typeface="+mn-ea"/>
              </a:rPr>
              <a:t>anywhere in the world</a:t>
            </a:r>
            <a:endParaRPr lang="en-US" altLang="zh-CN" sz="3200" i="1"/>
          </a:p>
          <a:p>
            <a:r>
              <a:rPr lang="en-US" altLang="zh-CN" sz="3200" i="1">
                <a:sym typeface="+mn-ea"/>
              </a:rPr>
              <a:t>however</a:t>
            </a:r>
            <a:endParaRPr lang="en-US" altLang="zh-CN" sz="3200" i="1"/>
          </a:p>
          <a:p>
            <a:r>
              <a:rPr lang="en-US" altLang="zh-CN" sz="3200" i="1">
                <a:sym typeface="+mn-ea"/>
              </a:rPr>
              <a:t>some websites can become an obsession and may encourage people to stay at home instead of going out to see their friends. </a:t>
            </a:r>
            <a:endParaRPr lang="en-US" altLang="zh-CN" sz="3200" i="1"/>
          </a:p>
          <a:p>
            <a:endParaRPr lang="en-US" altLang="zh-CN" sz="32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After restating the question, you can</a:t>
            </a:r>
            <a:endParaRPr lang="en-US" altLang="zh-CN"/>
          </a:p>
        </p:txBody>
      </p:sp>
      <p:sp>
        <p:nvSpPr>
          <p:cNvPr id="3" name="内容占位符 2"/>
          <p:cNvSpPr>
            <a:spLocks noGrp="1"/>
          </p:cNvSpPr>
          <p:nvPr>
            <p:ph sz="half" idx="1"/>
          </p:nvPr>
        </p:nvSpPr>
        <p:spPr>
          <a:xfrm>
            <a:off x="838200" y="1691005"/>
            <a:ext cx="5181600" cy="4351338"/>
          </a:xfrm>
        </p:spPr>
        <p:txBody>
          <a:bodyPr/>
          <a:p>
            <a:r>
              <a:rPr lang="en-US" altLang="zh-CN" sz="3600"/>
              <a:t>give your </a:t>
            </a:r>
            <a:r>
              <a:rPr lang="en-US" altLang="zh-CN" sz="3600">
                <a:solidFill>
                  <a:srgbClr val="C00000"/>
                </a:solidFill>
              </a:rPr>
              <a:t>interpretation</a:t>
            </a:r>
            <a:r>
              <a:rPr lang="en-US" altLang="zh-CN" sz="3600"/>
              <a:t> of the words or ideas used in the question</a:t>
            </a:r>
            <a:endParaRPr lang="en-US" altLang="zh-CN" sz="3600"/>
          </a:p>
          <a:p>
            <a:r>
              <a:rPr lang="en-US" altLang="zh-CN" sz="3600">
                <a:solidFill>
                  <a:srgbClr val="0070C0"/>
                </a:solidFill>
              </a:rPr>
              <a:t>explain what you </a:t>
            </a:r>
            <a:r>
              <a:rPr lang="en-US" altLang="zh-CN" sz="3600">
                <a:solidFill>
                  <a:srgbClr val="C00000"/>
                </a:solidFill>
              </a:rPr>
              <a:t>intend</a:t>
            </a:r>
            <a:r>
              <a:rPr lang="en-US" altLang="zh-CN" sz="3600">
                <a:solidFill>
                  <a:srgbClr val="0070C0"/>
                </a:solidFill>
              </a:rPr>
              <a:t> to write about</a:t>
            </a:r>
            <a:endParaRPr lang="en-US" altLang="zh-CN" sz="3600">
              <a:solidFill>
                <a:srgbClr val="0070C0"/>
              </a:solidFill>
            </a:endParaRPr>
          </a:p>
          <a:p>
            <a:r>
              <a:rPr lang="en-US" altLang="zh-CN" sz="3600"/>
              <a:t>give a brief</a:t>
            </a:r>
            <a:r>
              <a:rPr lang="en-US" altLang="zh-CN" sz="3600">
                <a:solidFill>
                  <a:srgbClr val="C00000"/>
                </a:solidFill>
              </a:rPr>
              <a:t> reaction</a:t>
            </a:r>
            <a:r>
              <a:rPr lang="en-US" altLang="zh-CN" sz="3600"/>
              <a:t> to the question</a:t>
            </a:r>
            <a:endParaRPr lang="en-US" altLang="zh-CN" sz="3600"/>
          </a:p>
          <a:p>
            <a:endParaRPr lang="en-US" altLang="zh-CN" sz="3600">
              <a:solidFill>
                <a:srgbClr val="C00000"/>
              </a:solidFill>
            </a:endParaRPr>
          </a:p>
        </p:txBody>
      </p:sp>
      <p:sp>
        <p:nvSpPr>
          <p:cNvPr id="4" name="内容占位符 3"/>
          <p:cNvSpPr>
            <a:spLocks noGrp="1"/>
          </p:cNvSpPr>
          <p:nvPr>
            <p:ph sz="half" idx="2"/>
          </p:nvPr>
        </p:nvSpPr>
        <p:spPr>
          <a:xfrm>
            <a:off x="6123940" y="1691005"/>
            <a:ext cx="5471160" cy="4544695"/>
          </a:xfrm>
        </p:spPr>
        <p:txBody>
          <a:bodyPr>
            <a:noAutofit/>
          </a:bodyPr>
          <a:p>
            <a:r>
              <a:rPr lang="en-US" altLang="zh-CN" sz="3200">
                <a:sym typeface="+mn-ea"/>
              </a:rPr>
              <a:t>I think the word “tool” is important here. In my view it shows how impersonal this contact is. </a:t>
            </a:r>
            <a:endParaRPr lang="en-US" altLang="zh-CN" sz="3200"/>
          </a:p>
          <a:p>
            <a:r>
              <a:rPr lang="en-US" altLang="zh-CN" sz="3200">
                <a:solidFill>
                  <a:srgbClr val="0070C0"/>
                </a:solidFill>
                <a:sym typeface="+mn-ea"/>
              </a:rPr>
              <a:t>We need to consider both the benefits and the drawbacks of the internet.</a:t>
            </a:r>
            <a:endParaRPr lang="en-US" altLang="zh-CN" sz="3200">
              <a:solidFill>
                <a:srgbClr val="0070C0"/>
              </a:solidFill>
            </a:endParaRPr>
          </a:p>
          <a:p>
            <a:r>
              <a:rPr lang="en-US" altLang="zh-CN" sz="3200">
                <a:sym typeface="+mn-ea"/>
              </a:rPr>
              <a:t>These statements summarise my own mixed feelings toward the internet. </a:t>
            </a:r>
            <a:endParaRPr lang="en-US" altLang="zh-CN" sz="3200"/>
          </a:p>
          <a:p>
            <a:endParaRPr lang="en-US" altLang="zh-CN"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additive="base">
                                        <p:cTn id="3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Linking ideas</a:t>
            </a:r>
            <a:endParaRPr lang="en-US" altLang="zh-CN"/>
          </a:p>
        </p:txBody>
      </p:sp>
      <p:sp>
        <p:nvSpPr>
          <p:cNvPr id="3" name="内容占位符 2"/>
          <p:cNvSpPr>
            <a:spLocks noGrp="1"/>
          </p:cNvSpPr>
          <p:nvPr>
            <p:ph idx="1"/>
          </p:nvPr>
        </p:nvSpPr>
        <p:spPr/>
        <p:txBody>
          <a:bodyPr>
            <a:normAutofit lnSpcReduction="20000"/>
          </a:bodyPr>
          <a:p>
            <a:r>
              <a:rPr lang="en-US" altLang="zh-CN" sz="3200"/>
              <a:t>Similarly...</a:t>
            </a:r>
            <a:endParaRPr lang="en-US" altLang="zh-CN" sz="3200"/>
          </a:p>
          <a:p>
            <a:r>
              <a:rPr lang="en-US" altLang="zh-CN" sz="3200"/>
              <a:t>that is, // namely, // in other words,</a:t>
            </a:r>
            <a:endParaRPr lang="en-US" altLang="zh-CN" sz="3200"/>
          </a:p>
          <a:p>
            <a:r>
              <a:rPr lang="en-US" altLang="zh-CN" sz="3200"/>
              <a:t>furthermore, // in addition, // apart from that, // besides,</a:t>
            </a:r>
            <a:endParaRPr lang="en-US" altLang="zh-CN" sz="3200"/>
          </a:p>
          <a:p>
            <a:r>
              <a:rPr lang="en-US" altLang="zh-CN" sz="3200"/>
              <a:t>as a result, // therefore</a:t>
            </a:r>
            <a:endParaRPr lang="en-US" altLang="zh-CN" sz="3200"/>
          </a:p>
          <a:p>
            <a:r>
              <a:rPr lang="en-US" altLang="zh-CN" sz="3200"/>
              <a:t>for instance,</a:t>
            </a:r>
            <a:endParaRPr lang="en-US" altLang="zh-CN" sz="3200"/>
          </a:p>
          <a:p>
            <a:r>
              <a:rPr lang="en-US" altLang="zh-CN" sz="3200">
                <a:sym typeface="+mn-ea"/>
              </a:rPr>
              <a:t>in spite of // despite</a:t>
            </a:r>
            <a:endParaRPr lang="en-US" altLang="zh-CN" sz="3200"/>
          </a:p>
          <a:p>
            <a:r>
              <a:rPr lang="en-US" altLang="zh-CN" sz="3200"/>
              <a:t>Having said that,...</a:t>
            </a:r>
            <a:endParaRPr lang="en-US" altLang="zh-CN" sz="3200"/>
          </a:p>
          <a:p>
            <a:r>
              <a:rPr lang="en-US" altLang="zh-CN" sz="3200"/>
              <a:t>Concerning // Regarding // </a:t>
            </a:r>
            <a:endParaRPr lang="en-US" altLang="zh-CN" sz="3200"/>
          </a:p>
          <a:p>
            <a:r>
              <a:rPr lang="en-US" altLang="zh-CN" sz="3200"/>
              <a:t>As to </a:t>
            </a:r>
            <a:r>
              <a:rPr lang="en-US" altLang="zh-CN" sz="3200" i="1"/>
              <a:t>how to treat the disease,...</a:t>
            </a:r>
            <a:endParaRPr lang="en-US" altLang="zh-CN" sz="3200"/>
          </a:p>
          <a:p>
            <a:endParaRPr lang="en-US" altLang="zh-CN"/>
          </a:p>
          <a:p>
            <a:endParaRPr lang="en-US" altLang="zh-CN"/>
          </a:p>
          <a:p>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Expressing a personal view</a:t>
            </a:r>
            <a:endParaRPr lang="en-US" altLang="zh-CN"/>
          </a:p>
        </p:txBody>
      </p:sp>
      <p:sp>
        <p:nvSpPr>
          <p:cNvPr id="3" name="内容占位符 2"/>
          <p:cNvSpPr>
            <a:spLocks noGrp="1"/>
          </p:cNvSpPr>
          <p:nvPr>
            <p:ph idx="1"/>
          </p:nvPr>
        </p:nvSpPr>
        <p:spPr>
          <a:xfrm>
            <a:off x="838200" y="1691005"/>
            <a:ext cx="10515600" cy="4866640"/>
          </a:xfrm>
        </p:spPr>
        <p:txBody>
          <a:bodyPr>
            <a:normAutofit lnSpcReduction="10000"/>
          </a:bodyPr>
          <a:p>
            <a:r>
              <a:rPr lang="en-US" altLang="zh-CN" sz="3200">
                <a:gradFill>
                  <a:gsLst>
                    <a:gs pos="0">
                      <a:srgbClr val="E30000"/>
                    </a:gs>
                    <a:gs pos="100000">
                      <a:srgbClr val="760303"/>
                    </a:gs>
                  </a:gsLst>
                  <a:lin scaled="0"/>
                </a:gradFill>
              </a:rPr>
              <a:t>personally, / probably/ perhaps</a:t>
            </a:r>
            <a:endParaRPr lang="en-US" altLang="zh-CN" sz="3200">
              <a:gradFill>
                <a:gsLst>
                  <a:gs pos="0">
                    <a:srgbClr val="E30000"/>
                  </a:gs>
                  <a:gs pos="100000">
                    <a:srgbClr val="760303"/>
                  </a:gs>
                </a:gsLst>
                <a:lin scaled="0"/>
              </a:gradFill>
            </a:endParaRPr>
          </a:p>
          <a:p>
            <a:r>
              <a:rPr lang="en-US" altLang="zh-CN" sz="3200">
                <a:gradFill>
                  <a:gsLst>
                    <a:gs pos="0">
                      <a:srgbClr val="E30000"/>
                    </a:gs>
                    <a:gs pos="100000">
                      <a:srgbClr val="760303"/>
                    </a:gs>
                  </a:gsLst>
                  <a:lin scaled="0"/>
                </a:gradFill>
              </a:rPr>
              <a:t>might / could / would/ can</a:t>
            </a:r>
            <a:endParaRPr lang="en-US" altLang="zh-CN" sz="3200">
              <a:gradFill>
                <a:gsLst>
                  <a:gs pos="0">
                    <a:srgbClr val="E30000"/>
                  </a:gs>
                  <a:gs pos="100000">
                    <a:srgbClr val="760303"/>
                  </a:gs>
                </a:gsLst>
                <a:lin scaled="0"/>
              </a:gradFill>
            </a:endParaRPr>
          </a:p>
          <a:p>
            <a:r>
              <a:rPr lang="en-US" altLang="zh-CN" sz="3200">
                <a:gradFill>
                  <a:gsLst>
                    <a:gs pos="0">
                      <a:srgbClr val="E30000"/>
                    </a:gs>
                    <a:gs pos="100000">
                      <a:srgbClr val="760303"/>
                    </a:gs>
                  </a:gsLst>
                  <a:lin scaled="0"/>
                </a:gradFill>
              </a:rPr>
              <a:t>in my view, / as far as I am concerned,</a:t>
            </a:r>
            <a:endParaRPr lang="en-US" altLang="zh-CN" sz="3200">
              <a:gradFill>
                <a:gsLst>
                  <a:gs pos="0">
                    <a:srgbClr val="E30000"/>
                  </a:gs>
                  <a:gs pos="100000">
                    <a:srgbClr val="760303"/>
                  </a:gs>
                </a:gsLst>
                <a:lin scaled="0"/>
              </a:gradFill>
            </a:endParaRPr>
          </a:p>
          <a:p>
            <a:r>
              <a:rPr lang="en-US" altLang="zh-CN" sz="3200">
                <a:gradFill>
                  <a:gsLst>
                    <a:gs pos="0">
                      <a:srgbClr val="E30000"/>
                    </a:gs>
                    <a:gs pos="100000">
                      <a:srgbClr val="760303"/>
                    </a:gs>
                  </a:gsLst>
                  <a:lin scaled="0"/>
                </a:gradFill>
              </a:rPr>
              <a:t>appear to be / seem to be</a:t>
            </a:r>
            <a:endParaRPr lang="en-US" altLang="zh-CN" sz="3200">
              <a:gradFill>
                <a:gsLst>
                  <a:gs pos="0">
                    <a:srgbClr val="E30000"/>
                  </a:gs>
                  <a:gs pos="100000">
                    <a:srgbClr val="760303"/>
                  </a:gs>
                </a:gsLst>
                <a:lin scaled="0"/>
              </a:gradFill>
            </a:endParaRPr>
          </a:p>
          <a:p>
            <a:endParaRPr lang="en-US" altLang="zh-CN" sz="3200"/>
          </a:p>
          <a:p>
            <a:r>
              <a:rPr lang="en-US" altLang="zh-CN" sz="3200"/>
              <a:t>Travelling is dangerous.</a:t>
            </a:r>
            <a:endParaRPr lang="en-US" altLang="zh-CN" sz="3200"/>
          </a:p>
          <a:p>
            <a:r>
              <a:rPr lang="en-US" altLang="zh-CN" sz="3200">
                <a:solidFill>
                  <a:srgbClr val="0070C0"/>
                </a:solidFill>
              </a:rPr>
              <a:t>Travelling can be dangerous.</a:t>
            </a:r>
            <a:endParaRPr lang="en-US" altLang="zh-CN" sz="3200">
              <a:solidFill>
                <a:srgbClr val="0070C0"/>
              </a:solidFill>
            </a:endParaRPr>
          </a:p>
          <a:p>
            <a:r>
              <a:rPr lang="en-US" altLang="zh-CN" sz="3200"/>
              <a:t>Most people agree with me.</a:t>
            </a:r>
            <a:endParaRPr lang="en-US" altLang="zh-CN" sz="3200"/>
          </a:p>
          <a:p>
            <a:r>
              <a:rPr lang="en-US" altLang="zh-CN" sz="3200">
                <a:solidFill>
                  <a:srgbClr val="0070C0"/>
                </a:solidFill>
              </a:rPr>
              <a:t>I think most people </a:t>
            </a:r>
            <a:r>
              <a:rPr lang="en-US" altLang="zh-CN" sz="3200">
                <a:solidFill>
                  <a:srgbClr val="C00000"/>
                </a:solidFill>
              </a:rPr>
              <a:t>would</a:t>
            </a:r>
            <a:r>
              <a:rPr lang="en-US" altLang="zh-CN" sz="3200">
                <a:solidFill>
                  <a:srgbClr val="0070C0"/>
                </a:solidFill>
              </a:rPr>
              <a:t> agree with me.</a:t>
            </a:r>
            <a:endParaRPr lang="en-US" altLang="zh-CN" sz="3200">
              <a:solidFill>
                <a:srgbClr val="0070C0"/>
              </a:solidFill>
            </a:endParaRPr>
          </a:p>
          <a:p>
            <a:endParaRPr lang="en-US" altLang="zh-CN"/>
          </a:p>
          <a:p>
            <a:endParaRPr lang="en-US" altLang="zh-CN"/>
          </a:p>
          <a:p>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Avoid repeating “I think”</a:t>
            </a:r>
            <a:endParaRPr lang="en-US" altLang="zh-CN"/>
          </a:p>
        </p:txBody>
      </p:sp>
      <p:sp>
        <p:nvSpPr>
          <p:cNvPr id="3" name="内容占位符 2"/>
          <p:cNvSpPr>
            <a:spLocks noGrp="1"/>
          </p:cNvSpPr>
          <p:nvPr>
            <p:ph idx="1"/>
          </p:nvPr>
        </p:nvSpPr>
        <p:spPr>
          <a:xfrm>
            <a:off x="838200" y="1825625"/>
            <a:ext cx="4645025" cy="4351655"/>
          </a:xfrm>
        </p:spPr>
        <p:txBody>
          <a:bodyPr>
            <a:noAutofit/>
          </a:bodyPr>
          <a:p>
            <a:r>
              <a:rPr lang="en-US" altLang="zh-CN" sz="3600"/>
              <a:t>I feel...</a:t>
            </a:r>
            <a:endParaRPr lang="en-US" altLang="zh-CN" sz="3600"/>
          </a:p>
          <a:p>
            <a:r>
              <a:rPr lang="en-US" altLang="zh-CN" sz="3600"/>
              <a:t>I realise that...</a:t>
            </a:r>
            <a:endParaRPr lang="en-US" altLang="zh-CN" sz="3600"/>
          </a:p>
          <a:p>
            <a:r>
              <a:rPr lang="en-US" altLang="zh-CN" sz="3600"/>
              <a:t>I can see that...</a:t>
            </a:r>
            <a:endParaRPr lang="en-US" altLang="zh-CN" sz="3600"/>
          </a:p>
          <a:p>
            <a:r>
              <a:rPr lang="en-US" altLang="zh-CN" sz="3600"/>
              <a:t>I </a:t>
            </a:r>
            <a:r>
              <a:rPr lang="en-US" altLang="zh-CN" sz="3600">
                <a:solidFill>
                  <a:srgbClr val="C00000"/>
                </a:solidFill>
              </a:rPr>
              <a:t>suppose</a:t>
            </a:r>
            <a:r>
              <a:rPr lang="en-US" altLang="zh-CN" sz="3600"/>
              <a:t> that...</a:t>
            </a:r>
            <a:endParaRPr lang="en-US" altLang="zh-CN" sz="3600"/>
          </a:p>
          <a:p>
            <a:r>
              <a:rPr lang="en-US" altLang="zh-CN" sz="3600"/>
              <a:t>I </a:t>
            </a:r>
            <a:r>
              <a:rPr lang="en-US" altLang="zh-CN" sz="3600">
                <a:solidFill>
                  <a:srgbClr val="C00000"/>
                </a:solidFill>
              </a:rPr>
              <a:t>believe</a:t>
            </a:r>
            <a:r>
              <a:rPr lang="en-US" altLang="zh-CN" sz="3600"/>
              <a:t> that...</a:t>
            </a:r>
            <a:endParaRPr lang="en-US" altLang="zh-CN" sz="3600"/>
          </a:p>
          <a:p>
            <a:r>
              <a:rPr lang="en-US" altLang="zh-CN" sz="3600"/>
              <a:t>I </a:t>
            </a:r>
            <a:r>
              <a:rPr lang="en-US" altLang="zh-CN" sz="3600">
                <a:solidFill>
                  <a:srgbClr val="C00000"/>
                </a:solidFill>
              </a:rPr>
              <a:t>am convinced</a:t>
            </a:r>
            <a:r>
              <a:rPr lang="en-US" altLang="zh-CN" sz="3600"/>
              <a:t> that...</a:t>
            </a:r>
            <a:endParaRPr lang="en-US" altLang="zh-CN" sz="3600"/>
          </a:p>
          <a:p>
            <a:r>
              <a:rPr lang="en-US" altLang="zh-CN" sz="3600"/>
              <a:t>I imagine that...</a:t>
            </a:r>
            <a:endParaRPr lang="en-US" altLang="zh-CN" sz="3600"/>
          </a:p>
          <a:p>
            <a:endParaRPr lang="en-US" altLang="zh-CN" sz="3600"/>
          </a:p>
        </p:txBody>
      </p:sp>
      <p:pic>
        <p:nvPicPr>
          <p:cNvPr id="4" name="图片 3"/>
          <p:cNvPicPr>
            <a:picLocks noChangeAspect="1"/>
          </p:cNvPicPr>
          <p:nvPr/>
        </p:nvPicPr>
        <p:blipFill>
          <a:blip r:embed="rId1"/>
          <a:stretch>
            <a:fillRect/>
          </a:stretch>
        </p:blipFill>
        <p:spPr>
          <a:xfrm>
            <a:off x="5683885" y="1874520"/>
            <a:ext cx="5669915" cy="42532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Reaching a conclusion</a:t>
            </a:r>
            <a:endParaRPr lang="en-US" altLang="zh-CN"/>
          </a:p>
        </p:txBody>
      </p:sp>
      <p:sp>
        <p:nvSpPr>
          <p:cNvPr id="3" name="内容占位符 2"/>
          <p:cNvSpPr>
            <a:spLocks noGrp="1"/>
          </p:cNvSpPr>
          <p:nvPr>
            <p:ph idx="1"/>
          </p:nvPr>
        </p:nvSpPr>
        <p:spPr/>
        <p:txBody>
          <a:bodyPr/>
          <a:p>
            <a:r>
              <a:rPr lang="en-US" altLang="zh-CN" sz="3600">
                <a:solidFill>
                  <a:srgbClr val="C00000"/>
                </a:solidFill>
              </a:rPr>
              <a:t>In conclusion</a:t>
            </a:r>
            <a:r>
              <a:rPr lang="en-US" altLang="zh-CN" sz="3600"/>
              <a:t>,</a:t>
            </a:r>
            <a:r>
              <a:rPr lang="en-US" altLang="zh-CN" sz="3600" i="1"/>
              <a:t> there are both negatives and positives to this system, but the negatives seem to far outweigh the positives. </a:t>
            </a:r>
            <a:endParaRPr lang="en-US" altLang="zh-CN" sz="3600" i="1"/>
          </a:p>
          <a:p>
            <a:r>
              <a:rPr lang="en-US" altLang="zh-CN" sz="3600">
                <a:solidFill>
                  <a:srgbClr val="C00000"/>
                </a:solidFill>
              </a:rPr>
              <a:t>In my view</a:t>
            </a:r>
            <a:r>
              <a:rPr lang="en-US" altLang="zh-CN" sz="3600"/>
              <a:t>, </a:t>
            </a:r>
            <a:r>
              <a:rPr lang="en-US" altLang="zh-CN" sz="3600" i="1"/>
              <a:t>education is a vital part of every child's life</a:t>
            </a:r>
            <a:r>
              <a:rPr lang="en-US" altLang="zh-CN" sz="3600"/>
              <a:t>. </a:t>
            </a:r>
            <a:endParaRPr lang="en-US" altLang="zh-CN" sz="3600"/>
          </a:p>
          <a:p>
            <a:r>
              <a:rPr lang="en-US" altLang="zh-CN" sz="3600">
                <a:solidFill>
                  <a:srgbClr val="C00000"/>
                </a:solidFill>
              </a:rPr>
              <a:t>To summarise</a:t>
            </a:r>
            <a:r>
              <a:rPr lang="en-US" altLang="zh-CN" sz="3600"/>
              <a:t>,...</a:t>
            </a:r>
            <a:endParaRPr lang="en-US" altLang="zh-CN" sz="3600"/>
          </a:p>
          <a:p>
            <a:r>
              <a:rPr lang="en-US" altLang="zh-CN" sz="3600">
                <a:solidFill>
                  <a:srgbClr val="C00000"/>
                </a:solidFill>
              </a:rPr>
              <a:t>To sum up</a:t>
            </a:r>
            <a:r>
              <a:rPr lang="en-US" altLang="zh-CN" sz="3600"/>
              <a:t>,...</a:t>
            </a:r>
            <a:endParaRPr lang="en-US" altLang="zh-CN" sz="3600"/>
          </a:p>
          <a:p>
            <a:r>
              <a:rPr lang="en-US" altLang="zh-CN" sz="3600">
                <a:solidFill>
                  <a:srgbClr val="C00000"/>
                </a:solidFill>
              </a:rPr>
              <a:t>In short</a:t>
            </a:r>
            <a:r>
              <a:rPr lang="en-US" altLang="zh-CN" sz="3600"/>
              <a:t>,...</a:t>
            </a:r>
            <a:endParaRPr lang="en-US" altLang="zh-CN" sz="3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686435"/>
            <a:ext cx="10515600" cy="5490845"/>
          </a:xfrm>
        </p:spPr>
        <p:txBody>
          <a:bodyPr>
            <a:normAutofit/>
          </a:bodyPr>
          <a:p>
            <a:pPr marL="0" indent="0">
              <a:buNone/>
            </a:pPr>
            <a:r>
              <a:rPr lang="en-US" altLang="zh-CN" sz="3200">
                <a:solidFill>
                  <a:srgbClr val="401BC0"/>
                </a:solidFill>
                <a:sym typeface="+mn-ea"/>
              </a:rPr>
              <a:t>3. a complex sentence</a:t>
            </a:r>
            <a:endParaRPr lang="en-US" altLang="zh-CN" sz="3200">
              <a:sym typeface="+mn-ea"/>
            </a:endParaRPr>
          </a:p>
          <a:p>
            <a:pPr marL="0" indent="0">
              <a:buNone/>
            </a:pPr>
            <a:r>
              <a:rPr lang="en-US" altLang="zh-CN" sz="3200">
                <a:sym typeface="+mn-ea"/>
              </a:rPr>
              <a:t>e.g. “You turn right at the crossroads </a:t>
            </a:r>
            <a:r>
              <a:rPr lang="en-US" altLang="zh-CN" sz="3200">
                <a:solidFill>
                  <a:srgbClr val="FF0000"/>
                </a:solidFill>
                <a:sym typeface="+mn-ea"/>
              </a:rPr>
              <a:t>and</a:t>
            </a:r>
            <a:r>
              <a:rPr lang="en-US" altLang="zh-CN" sz="3200">
                <a:sym typeface="+mn-ea"/>
              </a:rPr>
              <a:t> then carry on down for another 100 metres </a:t>
            </a:r>
            <a:r>
              <a:rPr lang="en-US" altLang="zh-CN" sz="3200" i="1">
                <a:gradFill>
                  <a:gsLst>
                    <a:gs pos="0">
                      <a:srgbClr val="007BD3"/>
                    </a:gs>
                    <a:gs pos="100000">
                      <a:srgbClr val="034373"/>
                    </a:gs>
                  </a:gsLst>
                  <a:lin scaled="0"/>
                </a:gradFill>
                <a:sym typeface="+mn-ea"/>
              </a:rPr>
              <a:t>where</a:t>
            </a:r>
            <a:r>
              <a:rPr lang="en-US" altLang="zh-CN" sz="3200" i="1">
                <a:sym typeface="+mn-ea"/>
              </a:rPr>
              <a:t> you will find a signpost </a:t>
            </a:r>
            <a:r>
              <a:rPr lang="en-US" altLang="zh-CN" sz="3200" i="1">
                <a:gradFill>
                  <a:gsLst>
                    <a:gs pos="0">
                      <a:srgbClr val="7B32B2"/>
                    </a:gs>
                    <a:gs pos="100000">
                      <a:srgbClr val="401A5D"/>
                    </a:gs>
                  </a:gsLst>
                  <a:lin scaled="0"/>
                </a:gradFill>
                <a:sym typeface="+mn-ea"/>
              </a:rPr>
              <a:t>directing</a:t>
            </a:r>
            <a:r>
              <a:rPr lang="en-US" altLang="zh-CN" sz="3200" i="1">
                <a:sym typeface="+mn-ea"/>
              </a:rPr>
              <a:t> you to the bus station</a:t>
            </a:r>
            <a:r>
              <a:rPr lang="en-US" altLang="zh-CN" sz="3200" i="1">
                <a:solidFill>
                  <a:srgbClr val="0070C0"/>
                </a:solidFill>
                <a:sym typeface="+mn-ea"/>
              </a:rPr>
              <a:t> which</a:t>
            </a:r>
            <a:r>
              <a:rPr lang="en-US" altLang="zh-CN" sz="3200" i="1">
                <a:sym typeface="+mn-ea"/>
              </a:rPr>
              <a:t> is in Garden Square </a:t>
            </a:r>
            <a:r>
              <a:rPr lang="en-US" altLang="zh-CN" sz="3200" i="1">
                <a:gradFill>
                  <a:gsLst>
                    <a:gs pos="0">
                      <a:srgbClr val="7B32B2"/>
                    </a:gs>
                    <a:gs pos="100000">
                      <a:srgbClr val="401A5D"/>
                    </a:gs>
                  </a:gsLst>
                  <a:lin scaled="0"/>
                </a:gradFill>
                <a:sym typeface="+mn-ea"/>
              </a:rPr>
              <a:t>facing</a:t>
            </a:r>
            <a:r>
              <a:rPr lang="en-US" altLang="zh-CN" sz="3200" i="1">
                <a:sym typeface="+mn-ea"/>
              </a:rPr>
              <a:t> the post office</a:t>
            </a:r>
            <a:r>
              <a:rPr lang="en-US" altLang="zh-CN" sz="3200">
                <a:sym typeface="+mn-ea"/>
              </a:rPr>
              <a:t>.”</a:t>
            </a:r>
            <a:endParaRPr lang="en-US" altLang="zh-CN" sz="3200">
              <a:sym typeface="+mn-ea"/>
            </a:endParaRPr>
          </a:p>
          <a:p>
            <a:pPr marL="0" indent="0">
              <a:buNone/>
            </a:pPr>
            <a:endParaRPr lang="en-US" altLang="zh-CN" sz="3200">
              <a:sym typeface="+mn-ea"/>
            </a:endParaRPr>
          </a:p>
          <a:p>
            <a:pPr marL="0" indent="0">
              <a:buNone/>
            </a:pPr>
            <a:r>
              <a:rPr lang="en-US" altLang="zh-CN" sz="3200">
                <a:solidFill>
                  <a:srgbClr val="C00000"/>
                </a:solidFill>
                <a:sym typeface="+mn-ea"/>
              </a:rPr>
              <a:t>Vary your sentence structure</a:t>
            </a:r>
            <a:endParaRPr lang="en-US" altLang="zh-CN" sz="3200">
              <a:solidFill>
                <a:srgbClr val="C00000"/>
              </a:solidFill>
              <a:sym typeface="+mn-ea"/>
            </a:endParaRPr>
          </a:p>
          <a:p>
            <a:pPr marL="0" indent="0">
              <a:buNone/>
            </a:pPr>
            <a:r>
              <a:rPr lang="en-US" altLang="zh-CN" sz="3200">
                <a:solidFill>
                  <a:srgbClr val="C00000"/>
                </a:solidFill>
                <a:sym typeface="+mn-ea"/>
              </a:rPr>
              <a:t>but not over-complicate your sentence structure!</a:t>
            </a:r>
            <a:endParaRPr lang="en-US" altLang="zh-CN" sz="3200">
              <a:solidFill>
                <a:srgbClr val="C00000"/>
              </a:solidFill>
            </a:endParaRPr>
          </a:p>
          <a:p>
            <a:pPr marL="0" indent="0">
              <a:buNone/>
            </a:pPr>
            <a:endParaRPr lang="en-US" altLang="zh-CN" sz="320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94715" y="316865"/>
            <a:ext cx="10402570" cy="956310"/>
          </a:xfrm>
        </p:spPr>
        <p:txBody>
          <a:bodyPr/>
          <a:p>
            <a:r>
              <a:rPr lang="en-US" altLang="zh-CN"/>
              <a:t>Checking</a:t>
            </a:r>
            <a:endParaRPr lang="en-US" altLang="zh-CN"/>
          </a:p>
        </p:txBody>
      </p:sp>
      <p:sp>
        <p:nvSpPr>
          <p:cNvPr id="3" name="内容占位符 2"/>
          <p:cNvSpPr>
            <a:spLocks noGrp="1"/>
          </p:cNvSpPr>
          <p:nvPr>
            <p:ph idx="1"/>
          </p:nvPr>
        </p:nvSpPr>
        <p:spPr>
          <a:xfrm>
            <a:off x="436880" y="1467485"/>
            <a:ext cx="11755120" cy="5390515"/>
          </a:xfrm>
        </p:spPr>
        <p:txBody>
          <a:bodyPr>
            <a:normAutofit fontScale="25000"/>
          </a:bodyPr>
          <a:p>
            <a:r>
              <a:rPr lang="en-US" altLang="zh-CN" sz="12800"/>
              <a:t>My essay has </a:t>
            </a:r>
            <a:r>
              <a:rPr lang="en-US" altLang="zh-CN" sz="12800">
                <a:solidFill>
                  <a:srgbClr val="C00000"/>
                </a:solidFill>
              </a:rPr>
              <a:t>one main idea</a:t>
            </a:r>
            <a:r>
              <a:rPr lang="en-US" altLang="zh-CN" sz="12800"/>
              <a:t>.</a:t>
            </a:r>
            <a:endParaRPr lang="en-US" altLang="zh-CN" sz="12800"/>
          </a:p>
          <a:p>
            <a:r>
              <a:rPr lang="en-US" altLang="zh-CN" sz="12800"/>
              <a:t>There is </a:t>
            </a:r>
            <a:r>
              <a:rPr lang="en-US" altLang="zh-CN" sz="12800">
                <a:solidFill>
                  <a:srgbClr val="C00000"/>
                </a:solidFill>
              </a:rPr>
              <a:t>an introduction, body, and a conclusion</a:t>
            </a:r>
            <a:r>
              <a:rPr lang="en-US" altLang="zh-CN" sz="12800"/>
              <a:t>.</a:t>
            </a:r>
            <a:endParaRPr lang="en-US" altLang="zh-CN" sz="12800"/>
          </a:p>
          <a:p>
            <a:r>
              <a:rPr lang="en-US" altLang="zh-CN" sz="12800"/>
              <a:t>Each paragraph explains only one idea with a </a:t>
            </a:r>
            <a:r>
              <a:rPr lang="en-US" altLang="zh-CN" sz="12800">
                <a:solidFill>
                  <a:srgbClr val="C00000"/>
                </a:solidFill>
              </a:rPr>
              <a:t>topic sentence</a:t>
            </a:r>
            <a:r>
              <a:rPr lang="en-US" altLang="zh-CN" sz="12800"/>
              <a:t>.</a:t>
            </a:r>
            <a:endParaRPr lang="en-US" altLang="zh-CN" sz="12800"/>
          </a:p>
          <a:p>
            <a:r>
              <a:rPr lang="en-US" altLang="zh-CN" sz="12800"/>
              <a:t>Important content is presented in simple sentences or the main clauses. </a:t>
            </a:r>
            <a:endParaRPr lang="en-US" altLang="zh-CN" sz="12800"/>
          </a:p>
          <a:p>
            <a:r>
              <a:rPr lang="en-US" altLang="zh-CN" sz="12800"/>
              <a:t>I </a:t>
            </a:r>
            <a:r>
              <a:rPr lang="en-US" altLang="zh-CN" sz="12800">
                <a:solidFill>
                  <a:srgbClr val="C00000"/>
                </a:solidFill>
              </a:rPr>
              <a:t>do not repeat</a:t>
            </a:r>
            <a:r>
              <a:rPr lang="en-US" altLang="zh-CN" sz="12800"/>
              <a:t> myself within one sentence. </a:t>
            </a:r>
            <a:endParaRPr lang="en-US" altLang="zh-CN" sz="12800"/>
          </a:p>
          <a:p>
            <a:r>
              <a:rPr lang="en-US" altLang="zh-CN" sz="12800"/>
              <a:t>People will follow my </a:t>
            </a:r>
            <a:r>
              <a:rPr lang="en-US" altLang="zh-CN" sz="12800">
                <a:solidFill>
                  <a:srgbClr val="C00000"/>
                </a:solidFill>
              </a:rPr>
              <a:t>logic</a:t>
            </a:r>
            <a:r>
              <a:rPr lang="en-US" altLang="zh-CN" sz="12800"/>
              <a:t> and understand my writing with ease. </a:t>
            </a:r>
            <a:endParaRPr lang="en-US" altLang="zh-CN" sz="12800"/>
          </a:p>
          <a:p>
            <a:r>
              <a:rPr lang="en-US" altLang="zh-CN" sz="12800">
                <a:solidFill>
                  <a:srgbClr val="C00000"/>
                </a:solidFill>
                <a:sym typeface="+mn-ea"/>
              </a:rPr>
              <a:t>Tenses, spelling, punctuation</a:t>
            </a:r>
            <a:endParaRPr lang="en-US" altLang="zh-CN" sz="12800">
              <a:solidFill>
                <a:srgbClr val="C00000"/>
              </a:solidFill>
            </a:endParaRPr>
          </a:p>
          <a:p>
            <a:r>
              <a:rPr lang="en-US" altLang="zh-CN" sz="12800"/>
              <a:t>Can I make my sentences more </a:t>
            </a:r>
            <a:r>
              <a:rPr lang="en-US" altLang="zh-CN" sz="12800">
                <a:solidFill>
                  <a:srgbClr val="C00000"/>
                </a:solidFill>
              </a:rPr>
              <a:t>concise</a:t>
            </a:r>
            <a:r>
              <a:rPr lang="en-US" altLang="zh-CN" sz="12800"/>
              <a:t>?</a:t>
            </a:r>
            <a:endParaRPr lang="en-US" altLang="zh-CN" sz="12800"/>
          </a:p>
          <a:p>
            <a:pPr marL="0" indent="0">
              <a:buNone/>
            </a:pPr>
            <a:endParaRPr lang="en-US" altLang="zh-CN"/>
          </a:p>
          <a:p>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Recap</a:t>
            </a:r>
            <a:endParaRPr lang="en-US" altLang="zh-CN"/>
          </a:p>
        </p:txBody>
      </p:sp>
      <p:sp>
        <p:nvSpPr>
          <p:cNvPr id="3" name="内容占位符 2"/>
          <p:cNvSpPr>
            <a:spLocks noGrp="1"/>
          </p:cNvSpPr>
          <p:nvPr>
            <p:ph idx="1"/>
          </p:nvPr>
        </p:nvSpPr>
        <p:spPr/>
        <p:txBody>
          <a:bodyPr>
            <a:normAutofit lnSpcReduction="20000"/>
          </a:bodyPr>
          <a:p>
            <a:pPr fontAlgn="auto">
              <a:lnSpc>
                <a:spcPct val="100000"/>
              </a:lnSpc>
              <a:spcAft>
                <a:spcPts val="600"/>
              </a:spcAft>
            </a:pPr>
            <a:r>
              <a:rPr lang="zh-CN" altLang="en-US" sz="3200">
                <a:sym typeface="+mn-ea"/>
              </a:rPr>
              <a:t>Which viewpoint are you going to put forward?</a:t>
            </a:r>
            <a:endParaRPr lang="zh-CN" altLang="en-US" sz="3200"/>
          </a:p>
          <a:p>
            <a:pPr fontAlgn="auto">
              <a:lnSpc>
                <a:spcPct val="100000"/>
              </a:lnSpc>
              <a:spcAft>
                <a:spcPts val="600"/>
              </a:spcAft>
            </a:pPr>
            <a:r>
              <a:rPr lang="zh-CN" altLang="en-US" sz="3200">
                <a:sym typeface="+mn-ea"/>
              </a:rPr>
              <a:t>Make“for and against”</a:t>
            </a:r>
            <a:r>
              <a:rPr lang="zh-CN" altLang="en-US" sz="3200" b="1">
                <a:solidFill>
                  <a:srgbClr val="FF0000"/>
                </a:solidFill>
                <a:sym typeface="+mn-ea"/>
              </a:rPr>
              <a:t>lists</a:t>
            </a:r>
            <a:r>
              <a:rPr lang="zh-CN" altLang="en-US" sz="3200">
                <a:sym typeface="+mn-ea"/>
              </a:rPr>
              <a:t>.</a:t>
            </a:r>
            <a:endParaRPr lang="zh-CN" altLang="en-US" sz="3200"/>
          </a:p>
          <a:p>
            <a:pPr fontAlgn="auto">
              <a:lnSpc>
                <a:spcPct val="100000"/>
              </a:lnSpc>
              <a:spcAft>
                <a:spcPts val="600"/>
              </a:spcAft>
            </a:pPr>
            <a:r>
              <a:rPr lang="zh-CN" altLang="en-US" sz="3200">
                <a:sym typeface="+mn-ea"/>
              </a:rPr>
              <a:t>State your chosen viewpoint simply </a:t>
            </a:r>
            <a:r>
              <a:rPr lang="zh-CN" altLang="en-US" sz="3200">
                <a:solidFill>
                  <a:srgbClr val="401BC0"/>
                </a:solidFill>
                <a:sym typeface="+mn-ea"/>
              </a:rPr>
              <a:t>at the beginning</a:t>
            </a:r>
            <a:r>
              <a:rPr lang="zh-CN" altLang="en-US" sz="3200">
                <a:sym typeface="+mn-ea"/>
              </a:rPr>
              <a:t>.</a:t>
            </a:r>
            <a:endParaRPr lang="zh-CN" altLang="en-US" sz="3200"/>
          </a:p>
          <a:p>
            <a:pPr fontAlgn="auto">
              <a:lnSpc>
                <a:spcPct val="100000"/>
              </a:lnSpc>
              <a:spcAft>
                <a:spcPts val="600"/>
              </a:spcAft>
            </a:pPr>
            <a:r>
              <a:rPr lang="en-US" altLang="zh-CN" sz="3200">
                <a:sym typeface="+mn-ea"/>
              </a:rPr>
              <a:t>For each main point, give evidence and examples to back up your case.</a:t>
            </a:r>
            <a:endParaRPr lang="en-US" altLang="zh-CN" sz="3200"/>
          </a:p>
          <a:p>
            <a:pPr fontAlgn="auto">
              <a:lnSpc>
                <a:spcPct val="100000"/>
              </a:lnSpc>
              <a:spcAft>
                <a:spcPts val="600"/>
              </a:spcAft>
            </a:pPr>
            <a:r>
              <a:rPr lang="en-US" altLang="zh-CN" sz="3200">
                <a:sym typeface="+mn-ea"/>
              </a:rPr>
              <a:t>Be balanced – your argument will be at its most convincing if you make points for both sides but prove that your chosen viewpoint is the better one. Use your “for and against” lists. </a:t>
            </a:r>
            <a:endParaRPr lang="en-US" altLang="zh-CN"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998855"/>
            <a:ext cx="10515600" cy="5178425"/>
          </a:xfrm>
        </p:spPr>
        <p:txBody>
          <a:bodyPr/>
          <a:p>
            <a:r>
              <a:rPr lang="en-US" altLang="zh-CN" sz="3200">
                <a:sym typeface="+mn-ea"/>
              </a:rPr>
              <a:t>Start a </a:t>
            </a:r>
            <a:r>
              <a:rPr lang="en-US" altLang="zh-CN" sz="3200">
                <a:solidFill>
                  <a:srgbClr val="401BC0"/>
                </a:solidFill>
                <a:sym typeface="+mn-ea"/>
              </a:rPr>
              <a:t>new paragraph for each main point</a:t>
            </a:r>
            <a:r>
              <a:rPr lang="en-US" altLang="zh-CN" sz="3200">
                <a:sym typeface="+mn-ea"/>
              </a:rPr>
              <a:t> and use the rest of the paragraph to give your evidence.</a:t>
            </a:r>
            <a:endParaRPr lang="en-US" altLang="zh-CN" sz="3200"/>
          </a:p>
          <a:p>
            <a:r>
              <a:rPr lang="en-US" altLang="zh-CN" sz="3200"/>
              <a:t>Use persuasive phrases such as: “</a:t>
            </a:r>
            <a:r>
              <a:rPr lang="en-US" altLang="zh-CN" sz="3200">
                <a:solidFill>
                  <a:srgbClr val="401BC0"/>
                </a:solidFill>
              </a:rPr>
              <a:t>It seems clear to me that</a:t>
            </a:r>
            <a:r>
              <a:rPr lang="en-US" altLang="zh-CN" sz="3200"/>
              <a:t>...” “</a:t>
            </a:r>
            <a:r>
              <a:rPr lang="en-US" altLang="zh-CN" sz="3200">
                <a:solidFill>
                  <a:srgbClr val="401BC0"/>
                </a:solidFill>
              </a:rPr>
              <a:t>The example shows/ indicates/ demonstrates that</a:t>
            </a:r>
            <a:r>
              <a:rPr lang="en-US" altLang="zh-CN" sz="3200"/>
              <a:t>...”</a:t>
            </a:r>
            <a:endParaRPr lang="en-US" altLang="zh-CN" sz="3200"/>
          </a:p>
          <a:p>
            <a:r>
              <a:rPr lang="en-US" altLang="zh-CN" sz="3200"/>
              <a:t>Use linking phrases such as “</a:t>
            </a:r>
            <a:r>
              <a:rPr lang="en-US" altLang="zh-CN" sz="3200">
                <a:solidFill>
                  <a:srgbClr val="401BC0"/>
                </a:solidFill>
              </a:rPr>
              <a:t>Nevertheless, ...” “On the other hand,</a:t>
            </a:r>
            <a:r>
              <a:rPr lang="en-US" altLang="zh-CN" sz="3200"/>
              <a:t> ...”</a:t>
            </a:r>
            <a:endParaRPr lang="en-US" altLang="zh-CN" sz="3200"/>
          </a:p>
          <a:p>
            <a:r>
              <a:rPr lang="en-US" altLang="zh-CN" sz="3200"/>
              <a:t>Finish by </a:t>
            </a:r>
            <a:r>
              <a:rPr lang="en-US" altLang="zh-CN" sz="3200">
                <a:solidFill>
                  <a:srgbClr val="401BC0"/>
                </a:solidFill>
              </a:rPr>
              <a:t>restating</a:t>
            </a:r>
            <a:r>
              <a:rPr lang="en-US" altLang="zh-CN" sz="3200"/>
              <a:t> your viewpoint, perhaps saying also that, although you can see the other point of view, you are convinced that yours is the right one. </a:t>
            </a:r>
            <a:endParaRPr lang="en-US" altLang="zh-CN" sz="3200"/>
          </a:p>
          <a:p>
            <a:r>
              <a:rPr lang="en-US" altLang="zh-CN" sz="3200"/>
              <a:t>Avoid repetition</a:t>
            </a:r>
            <a:endParaRPr lang="en-US" altLang="zh-CN"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1389380"/>
            <a:ext cx="10515600" cy="4078605"/>
          </a:xfrm>
        </p:spPr>
        <p:txBody>
          <a:bodyPr/>
          <a:p>
            <a:pPr marL="0" indent="0">
              <a:buNone/>
            </a:pPr>
            <a:r>
              <a:rPr lang="en-US" altLang="zh-CN" sz="4000" i="1">
                <a:solidFill>
                  <a:srgbClr val="C00000"/>
                </a:solidFill>
              </a:rPr>
              <a:t>You</a:t>
            </a:r>
            <a:r>
              <a:rPr lang="zh-CN" altLang="zh-CN" sz="4000" i="1">
                <a:solidFill>
                  <a:srgbClr val="C00000"/>
                </a:solidFill>
              </a:rPr>
              <a:t> </a:t>
            </a:r>
            <a:r>
              <a:rPr lang="en-US" altLang="zh-CN" sz="4000" i="1">
                <a:solidFill>
                  <a:srgbClr val="C00000"/>
                </a:solidFill>
              </a:rPr>
              <a:t>should use no construction, no form of expression, and no combination of words, that you have not seen in your reading.</a:t>
            </a:r>
            <a:endParaRPr lang="en-US" altLang="zh-CN" sz="4000" i="1">
              <a:solidFill>
                <a:srgbClr val="C00000"/>
              </a:solidFill>
            </a:endParaRPr>
          </a:p>
          <a:p>
            <a:pPr marL="0" indent="0">
              <a:buNone/>
            </a:pPr>
            <a:endParaRPr lang="en-US" altLang="zh-CN" sz="3600"/>
          </a:p>
          <a:p>
            <a:pPr marL="0" indent="0">
              <a:buNone/>
            </a:pPr>
            <a:r>
              <a:rPr lang="en-US" altLang="zh-CN" sz="3600"/>
              <a:t>Ge Chuangui(</a:t>
            </a:r>
            <a:r>
              <a:rPr lang="en-US" altLang="zh-CN" sz="3600">
                <a:sym typeface="+mn-ea"/>
              </a:rPr>
              <a:t>葛传槼, 1906-1992)</a:t>
            </a:r>
            <a:r>
              <a:rPr lang="en-US" altLang="zh-CN" sz="3600"/>
              <a:t>, “A 'Foolish' Principle of Composition,” </a:t>
            </a:r>
            <a:r>
              <a:rPr lang="en-US" altLang="zh-CN" sz="3600" i="1"/>
              <a:t>Hints for Learners of English</a:t>
            </a:r>
            <a:r>
              <a:rPr lang="en-US" altLang="zh-CN" sz="3600"/>
              <a:t>.</a:t>
            </a:r>
            <a:endParaRPr lang="en-US" altLang="zh-CN" sz="3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Writing to Persuade</a:t>
            </a:r>
            <a:endParaRPr lang="en-US" altLang="zh-CN"/>
          </a:p>
        </p:txBody>
      </p:sp>
      <p:sp>
        <p:nvSpPr>
          <p:cNvPr id="3" name="副标题 2"/>
          <p:cNvSpPr>
            <a:spLocks noGrp="1"/>
          </p:cNvSpPr>
          <p:nvPr>
            <p:ph type="subTitle" idx="1"/>
          </p:nvPr>
        </p:nvSpPr>
        <p:spPr/>
        <p:txBody>
          <a:bodyPr/>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748030"/>
            <a:ext cx="10515600" cy="5429250"/>
          </a:xfrm>
        </p:spPr>
        <p:txBody>
          <a:bodyPr/>
          <a:p>
            <a:pPr marL="0" indent="0">
              <a:buNone/>
            </a:pPr>
            <a:r>
              <a:rPr lang="en-US" altLang="zh-CN" sz="3600" i="1"/>
              <a:t>Writing is thinking on paper. Anyone who </a:t>
            </a:r>
            <a:r>
              <a:rPr lang="en-US" altLang="zh-CN" sz="3600" i="1">
                <a:solidFill>
                  <a:srgbClr val="C00000"/>
                </a:solidFill>
              </a:rPr>
              <a:t>thinks clearly</a:t>
            </a:r>
            <a:r>
              <a:rPr lang="en-US" altLang="zh-CN" sz="3600" i="1"/>
              <a:t> can </a:t>
            </a:r>
            <a:r>
              <a:rPr lang="en-US" altLang="zh-CN" sz="3600" i="1">
                <a:solidFill>
                  <a:srgbClr val="C00000"/>
                </a:solidFill>
              </a:rPr>
              <a:t>write clearly,</a:t>
            </a:r>
            <a:r>
              <a:rPr lang="en-US" altLang="zh-CN" sz="3600" i="1"/>
              <a:t> about anything at all.</a:t>
            </a:r>
            <a:endParaRPr lang="en-US" altLang="zh-CN" sz="3600" i="1"/>
          </a:p>
          <a:p>
            <a:pPr marL="0" indent="0">
              <a:buNone/>
            </a:pPr>
            <a:endParaRPr lang="en-US" altLang="zh-CN" sz="3600" i="1"/>
          </a:p>
          <a:p>
            <a:pPr marL="0" indent="0">
              <a:buNone/>
            </a:pPr>
            <a:r>
              <a:rPr lang="en-US" altLang="zh-CN" sz="3600" i="1"/>
              <a:t>Good English writing is </a:t>
            </a:r>
            <a:r>
              <a:rPr lang="en-US" altLang="zh-CN" sz="3600" b="1" i="1">
                <a:gradFill>
                  <a:gsLst>
                    <a:gs pos="0">
                      <a:srgbClr val="FE4444"/>
                    </a:gs>
                    <a:gs pos="100000">
                      <a:srgbClr val="832B2B"/>
                    </a:gs>
                  </a:gsLst>
                  <a:lin scaled="0"/>
                </a:gradFill>
              </a:rPr>
              <a:t>clear, simple, concise, and natural. </a:t>
            </a:r>
            <a:endParaRPr lang="en-US" altLang="zh-CN" sz="3600" b="1" i="1">
              <a:gradFill>
                <a:gsLst>
                  <a:gs pos="0">
                    <a:srgbClr val="FE4444"/>
                  </a:gs>
                  <a:gs pos="100000">
                    <a:srgbClr val="832B2B"/>
                  </a:gs>
                </a:gsLst>
                <a:lin scaled="0"/>
              </a:gradFill>
            </a:endParaRPr>
          </a:p>
          <a:p>
            <a:pPr marL="0" indent="0">
              <a:buNone/>
            </a:pPr>
            <a:endParaRPr lang="en-US" altLang="zh-CN" sz="3600"/>
          </a:p>
          <a:p>
            <a:pPr marL="0" indent="0">
              <a:buNone/>
            </a:pPr>
            <a:r>
              <a:rPr lang="en-US" altLang="zh-CN" sz="3600"/>
              <a:t>William Zinsser (1922-2015)</a:t>
            </a:r>
            <a:endParaRPr lang="en-US" altLang="zh-CN" sz="3600"/>
          </a:p>
          <a:p>
            <a:pPr marL="0" indent="0">
              <a:buNone/>
            </a:pPr>
            <a:endParaRPr lang="en-US" altLang="zh-CN" sz="3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0" y="1240790"/>
            <a:ext cx="12192000" cy="4064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Step 1: </a:t>
            </a:r>
            <a:r>
              <a:rPr lang="en-US" altLang="zh-CN">
                <a:solidFill>
                  <a:srgbClr val="C00000"/>
                </a:solidFill>
              </a:rPr>
              <a:t>decide</a:t>
            </a:r>
            <a:r>
              <a:rPr lang="en-US" altLang="zh-CN"/>
              <a:t> on your own position</a:t>
            </a:r>
            <a:endParaRPr lang="en-US" altLang="zh-CN"/>
          </a:p>
        </p:txBody>
      </p:sp>
      <p:sp>
        <p:nvSpPr>
          <p:cNvPr id="3" name="内容占位符 2"/>
          <p:cNvSpPr>
            <a:spLocks noGrp="1"/>
          </p:cNvSpPr>
          <p:nvPr>
            <p:ph idx="1"/>
          </p:nvPr>
        </p:nvSpPr>
        <p:spPr/>
        <p:txBody>
          <a:bodyPr/>
          <a:p>
            <a:pPr marL="0" indent="0">
              <a:buNone/>
            </a:pPr>
            <a:r>
              <a:rPr lang="en-US" altLang="zh-CN" sz="4000">
                <a:sym typeface="+mn-ea"/>
              </a:rPr>
              <a:t>You </a:t>
            </a:r>
            <a:r>
              <a:rPr lang="en-US" altLang="zh-CN" sz="4000" b="1">
                <a:sym typeface="+mn-ea"/>
              </a:rPr>
              <a:t>must</a:t>
            </a:r>
            <a:r>
              <a:rPr lang="en-US" altLang="zh-CN" sz="4000">
                <a:sym typeface="+mn-ea"/>
              </a:rPr>
              <a:t> include</a:t>
            </a:r>
            <a:endParaRPr lang="en-US" altLang="zh-CN" sz="4000">
              <a:sym typeface="+mn-ea"/>
            </a:endParaRPr>
          </a:p>
          <a:p>
            <a:r>
              <a:rPr lang="en-US" altLang="zh-CN" sz="3200"/>
              <a:t>your own </a:t>
            </a:r>
            <a:r>
              <a:rPr lang="en-US" altLang="zh-CN" sz="3200">
                <a:solidFill>
                  <a:srgbClr val="C00000"/>
                </a:solidFill>
              </a:rPr>
              <a:t>opinion</a:t>
            </a:r>
            <a:r>
              <a:rPr lang="en-US" altLang="zh-CN" sz="3200"/>
              <a:t> about the statements</a:t>
            </a:r>
            <a:endParaRPr lang="en-US" altLang="zh-CN" sz="3200"/>
          </a:p>
          <a:p>
            <a:r>
              <a:rPr lang="en-US" altLang="zh-CN" sz="3200"/>
              <a:t>the </a:t>
            </a:r>
            <a:r>
              <a:rPr lang="en-US" altLang="zh-CN" sz="3200">
                <a:solidFill>
                  <a:srgbClr val="C00000"/>
                </a:solidFill>
              </a:rPr>
              <a:t>reasons</a:t>
            </a:r>
            <a:r>
              <a:rPr lang="en-US" altLang="zh-CN" sz="3200"/>
              <a:t> for your opinion</a:t>
            </a:r>
            <a:endParaRPr lang="en-US" altLang="zh-CN" sz="3200"/>
          </a:p>
          <a:p>
            <a:endParaRPr lang="en-US" altLang="zh-CN" sz="3200"/>
          </a:p>
          <a:p>
            <a:pPr marL="0" indent="0">
              <a:buNone/>
            </a:pPr>
            <a:r>
              <a:rPr lang="en-US" altLang="zh-CN" sz="4000"/>
              <a:t>You </a:t>
            </a:r>
            <a:r>
              <a:rPr lang="en-US" altLang="zh-CN" sz="4000" b="1"/>
              <a:t>can</a:t>
            </a:r>
            <a:r>
              <a:rPr lang="en-US" altLang="zh-CN" sz="4000"/>
              <a:t> include</a:t>
            </a:r>
            <a:endParaRPr lang="en-US" altLang="zh-CN" sz="4000"/>
          </a:p>
          <a:p>
            <a:r>
              <a:rPr lang="en-US" altLang="zh-CN" sz="3200">
                <a:solidFill>
                  <a:srgbClr val="C00000"/>
                </a:solidFill>
              </a:rPr>
              <a:t>examples</a:t>
            </a:r>
            <a:r>
              <a:rPr lang="en-US" altLang="zh-CN" sz="3200"/>
              <a:t> from your own personal experience. BUT these must be </a:t>
            </a:r>
            <a:r>
              <a:rPr lang="en-US" altLang="zh-CN" sz="3200">
                <a:solidFill>
                  <a:srgbClr val="C00000"/>
                </a:solidFill>
              </a:rPr>
              <a:t>relevant</a:t>
            </a:r>
            <a:r>
              <a:rPr lang="en-US" altLang="zh-CN" sz="3200"/>
              <a:t> to the question.</a:t>
            </a:r>
            <a:endParaRPr lang="en-US" altLang="zh-CN"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Step 2: </a:t>
            </a:r>
            <a:r>
              <a:rPr lang="en-US" altLang="zh-CN">
                <a:solidFill>
                  <a:srgbClr val="C00000"/>
                </a:solidFill>
              </a:rPr>
              <a:t>note down</a:t>
            </a:r>
            <a:r>
              <a:rPr lang="en-US" altLang="zh-CN"/>
              <a:t> any ideas about the topic</a:t>
            </a:r>
            <a:endParaRPr lang="en-US" altLang="zh-CN"/>
          </a:p>
        </p:txBody>
      </p:sp>
      <p:sp>
        <p:nvSpPr>
          <p:cNvPr id="3" name="内容占位符 2"/>
          <p:cNvSpPr>
            <a:spLocks noGrp="1"/>
          </p:cNvSpPr>
          <p:nvPr>
            <p:ph idx="1"/>
          </p:nvPr>
        </p:nvSpPr>
        <p:spPr/>
        <p:txBody>
          <a:bodyPr/>
          <a:p>
            <a:r>
              <a:rPr lang="en-US" altLang="zh-CN" sz="3200"/>
              <a:t>explain your own opinions on the topic</a:t>
            </a:r>
            <a:endParaRPr lang="en-US" altLang="zh-CN" sz="3200"/>
          </a:p>
          <a:p>
            <a:r>
              <a:rPr lang="en-US" altLang="zh-CN" sz="3200"/>
              <a:t>support your opinions (e.g. with personal examples or your knowledge of the world)</a:t>
            </a:r>
            <a:endParaRPr lang="en-US" altLang="zh-CN" sz="3200"/>
          </a:p>
          <a:p>
            <a:r>
              <a:rPr lang="en-US" altLang="zh-CN" sz="3200"/>
              <a:t>include </a:t>
            </a:r>
            <a:r>
              <a:rPr lang="en-US" altLang="zh-CN" sz="3200">
                <a:solidFill>
                  <a:srgbClr val="FF0000"/>
                </a:solidFill>
              </a:rPr>
              <a:t>only relevant</a:t>
            </a:r>
            <a:r>
              <a:rPr lang="en-US" altLang="zh-CN" sz="3200"/>
              <a:t> ideas</a:t>
            </a:r>
            <a:endParaRPr lang="en-US" altLang="zh-CN"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en-US" altLang="zh-CN"/>
              <a:t>Cross out 4 irrelevant ideas</a:t>
            </a:r>
            <a:endParaRPr lang="en-US" altLang="zh-CN"/>
          </a:p>
        </p:txBody>
      </p:sp>
      <p:sp>
        <p:nvSpPr>
          <p:cNvPr id="3" name="内容占位符 2"/>
          <p:cNvSpPr>
            <a:spLocks noGrp="1"/>
          </p:cNvSpPr>
          <p:nvPr>
            <p:ph idx="1"/>
          </p:nvPr>
        </p:nvSpPr>
        <p:spPr>
          <a:xfrm>
            <a:off x="838200" y="1840865"/>
            <a:ext cx="10515600" cy="4336415"/>
          </a:xfrm>
        </p:spPr>
        <p:txBody>
          <a:bodyPr>
            <a:normAutofit lnSpcReduction="20000"/>
          </a:bodyPr>
          <a:p>
            <a:r>
              <a:rPr lang="en-US" altLang="zh-CN" sz="3200"/>
              <a:t>1. Instant communication (e.g. emails, text messages) means that it is difficult to escape from work.</a:t>
            </a:r>
            <a:endParaRPr lang="en-US" altLang="zh-CN" sz="3200"/>
          </a:p>
          <a:p>
            <a:r>
              <a:rPr lang="en-US" altLang="zh-CN" sz="3200"/>
              <a:t>2. The internet makes it easier to do my homework.</a:t>
            </a:r>
            <a:endParaRPr lang="en-US" altLang="zh-CN" sz="3200"/>
          </a:p>
          <a:p>
            <a:r>
              <a:rPr lang="en-US" altLang="zh-CN" sz="3200"/>
              <a:t>3. In my company, computers have replaced many staff and have caused more unemployment.</a:t>
            </a:r>
            <a:endParaRPr lang="en-US" altLang="zh-CN" sz="3200"/>
          </a:p>
          <a:p>
            <a:r>
              <a:rPr lang="en-US" altLang="zh-CN" sz="3200"/>
              <a:t>4. A friend uses a socio-networking site a great deal but we rarely see her. </a:t>
            </a:r>
            <a:endParaRPr lang="en-US" altLang="zh-CN" sz="3200"/>
          </a:p>
          <a:p>
            <a:r>
              <a:rPr lang="en-US" altLang="zh-CN" sz="3200"/>
              <a:t>5. Virtual friends made on the internet cannot be compared to our actual friends and family.</a:t>
            </a:r>
            <a:endParaRPr lang="en-US" altLang="zh-CN"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838200" y="893445"/>
            <a:ext cx="10515600" cy="5283835"/>
          </a:xfrm>
        </p:spPr>
        <p:txBody>
          <a:bodyPr/>
          <a:p>
            <a:r>
              <a:rPr lang="en-US" altLang="zh-CN" sz="3200">
                <a:sym typeface="+mn-ea"/>
              </a:rPr>
              <a:t>6. I learnt to type using a computer programmer which made learning fun. </a:t>
            </a:r>
            <a:endParaRPr lang="en-US" altLang="zh-CN" sz="3200"/>
          </a:p>
          <a:p>
            <a:r>
              <a:rPr lang="en-US" altLang="zh-CN" sz="3200">
                <a:sym typeface="+mn-ea"/>
              </a:rPr>
              <a:t>7. My cousin traveled for a year but kept in touch with his family every day.</a:t>
            </a:r>
            <a:endParaRPr lang="en-US" altLang="zh-CN" sz="3200"/>
          </a:p>
          <a:p>
            <a:r>
              <a:rPr lang="en-US" altLang="zh-CN" sz="3200"/>
              <a:t>8. With more and more technology, our society will continue to develop faster and faster.</a:t>
            </a:r>
            <a:endParaRPr lang="en-US" altLang="zh-CN" sz="3200"/>
          </a:p>
          <a:p>
            <a:r>
              <a:rPr lang="en-US" altLang="zh-CN" sz="3200"/>
              <a:t>9. Through the internet, we can share memories with people who are far away. </a:t>
            </a:r>
            <a:endParaRPr lang="en-US" altLang="zh-CN"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5909</Words>
  <Application>WPS 演示</Application>
  <PresentationFormat>宽屏</PresentationFormat>
  <Paragraphs>193</Paragraphs>
  <Slides>23</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23</vt:i4>
      </vt:variant>
    </vt:vector>
  </HeadingPairs>
  <TitlesOfParts>
    <vt:vector size="30" baseType="lpstr">
      <vt:lpstr>Arial</vt:lpstr>
      <vt:lpstr>宋体</vt:lpstr>
      <vt:lpstr>Wingdings</vt:lpstr>
      <vt:lpstr>Calibri</vt:lpstr>
      <vt:lpstr>微软雅黑</vt:lpstr>
      <vt:lpstr>Arial Unicode MS</vt:lpstr>
      <vt:lpstr>Office 主题</vt:lpstr>
      <vt:lpstr>A sentence</vt:lpstr>
      <vt:lpstr>PowerPoint 演示文稿</vt:lpstr>
      <vt:lpstr>Writing to Persuade</vt:lpstr>
      <vt:lpstr>PowerPoint 演示文稿</vt:lpstr>
      <vt:lpstr>PowerPoint 演示文稿</vt:lpstr>
      <vt:lpstr> Step 1: decide on your own position</vt:lpstr>
      <vt:lpstr>Step 2: note down any ideas about the topic</vt:lpstr>
      <vt:lpstr>Cross out 4 irrelevant ideas</vt:lpstr>
      <vt:lpstr>PowerPoint 演示文稿</vt:lpstr>
      <vt:lpstr>Step 3: organise your ideas into paragraphs</vt:lpstr>
      <vt:lpstr>PowerPoint 演示文稿</vt:lpstr>
      <vt:lpstr>Step 4: Structure your writing</vt:lpstr>
      <vt:lpstr>Introduction</vt:lpstr>
      <vt:lpstr>Do not copy words from the question</vt:lpstr>
      <vt:lpstr>After restating the question, you can</vt:lpstr>
      <vt:lpstr>Linking ideas</vt:lpstr>
      <vt:lpstr>Expressing a personal view</vt:lpstr>
      <vt:lpstr>Avoid repeating “I think”</vt:lpstr>
      <vt:lpstr>Reaching a conclusion</vt:lpstr>
      <vt:lpstr>Checking</vt:lpstr>
      <vt:lpstr>Recap</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hu qiuran</cp:lastModifiedBy>
  <cp:revision>32</cp:revision>
  <dcterms:created xsi:type="dcterms:W3CDTF">2020-10-08T13:16:00Z</dcterms:created>
  <dcterms:modified xsi:type="dcterms:W3CDTF">2020-11-08T13:11:21Z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